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57" r:id="rId5"/>
    <p:sldId id="266" r:id="rId6"/>
    <p:sldId id="256" r:id="rId7"/>
    <p:sldId id="258" r:id="rId8"/>
    <p:sldId id="259" r:id="rId9"/>
    <p:sldId id="264" r:id="rId10"/>
    <p:sldId id="260" r:id="rId11"/>
    <p:sldId id="261" r:id="rId12"/>
    <p:sldId id="263" r:id="rId13"/>
    <p:sldId id="262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AC72D39-B481-2E11-E169-EA8A5521E3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049B0D5-C66B-65C6-4EF6-C565C6C14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6AA4930-89F8-8751-5178-7F217272D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7DDE6F6-FF8B-AF75-3FEF-4C2CC252D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86439F8-6777-B6A6-0658-7621D4ED4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8039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8A5DD6C-12B2-E49F-3185-87723B72F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641BFCE-3759-E911-A49D-A2E28D860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8956F2E-6939-FA31-E89A-D920CCD63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BE9F128-4A90-F932-85A1-C139180AD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5F0EF98-0676-8C9A-90D6-D18AC67C9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339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C571D12-7B05-8479-DD62-9084E62CB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BF768BC-886F-3D97-9103-25E04A965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C3CD8AE-F442-38C5-C63E-BC073D95E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09C6839-B423-7B3D-DF51-0172BF2A7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4320BEB-D565-BCF5-2914-34D34FA37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3002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D0C2BF1-822A-A8A5-FC7A-9BA7C470D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4B8DCD8-790F-40CC-548A-51B87D7395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36D347A-4906-E6C6-3911-8C5D3808B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F607880-C0A1-FBA8-A1A5-1E6F2A1E8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C49CAF7-0406-D110-1F56-7ABC9CA18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DF0C813-4191-2FDB-3AEB-7973F8DCB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5596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D1EB24-71C9-461F-5CA8-D009DA26F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9E19026-0653-8F80-CD45-F2EB90298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40875A7-7217-267E-C321-18675CDF5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F530525-927C-3AFA-CEB6-D7BF4E1981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B1A5A46B-78FF-E26D-4AEA-D398F9722F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B5B0B166-6BDC-F431-FE8F-B78B5E860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D6934755-534C-C9AC-09E1-B6F6705B1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54BF7FE0-84FD-E8CB-0733-B952D2615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584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354B71F-E96F-F0E1-214C-2AB4047DB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1CA54949-D079-281E-C92C-2ABF0212D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9A489F4-6D03-78E7-0025-79D493A3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3FA0CCF7-E545-1837-8D4D-4D1FBD9D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11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F7F4E6D4-9DDB-4652-5D9B-177028F51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D47A6DBA-A853-649B-85C6-353D95CFF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FA8CC209-3282-2B02-C6F2-5DF88DAD0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75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E23EB82-6A29-F2B7-0235-45E72B2EB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5BA6AFE-ACAC-8C04-35B0-A566F50B4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6E38D37-BD06-6EBE-71BE-6DEBC5CEE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B1435084-712B-10D6-9B21-73BB92440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60FCFDC-5256-6E61-E107-A55D788E4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17D22A25-D6CF-B9DF-3911-F231D293D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783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90607C4-46DA-488E-2B34-6C488F49D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10F15AFA-9029-841A-E15F-E50BF6041C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B9EF717-20F3-F740-7F34-BE635639F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1CF52C7-08DA-0BDB-A356-C5B30BD8E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2999D4FE-B5E3-5796-9171-D5F57388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F55BDC2-F36F-A928-AE0A-7C1856D83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3474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59D38E5-2E91-89C7-EE98-EF1186D17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E586A97E-E389-7557-5F11-244F6EE6CD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7BAB760-F54F-343B-2196-59D94782C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730EA8A-761F-9205-F890-DA3F9E035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4A97089-F56A-D263-FEC2-A6C413682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7997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90719C5B-5CBE-334C-2133-1A27B18135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209DB0D-AF71-28D5-5891-8676E8184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27F61B4-29F4-BCBA-F90A-5E95C8112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FB41322-1C45-88A6-63A7-B519D0C98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60BAA15-B0F6-D53B-586E-42949863A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421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0DDEA283-A2CD-437C-49F8-03A212440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6D7D3BB-0CBA-E8FA-67DC-701A3D3C99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EAAB85F-31FD-5E24-D93E-30DDCFB51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59B1A-7261-4266-8A0E-A82A55596E4F}" type="datetimeFigureOut">
              <a:rPr lang="pl-PL" smtClean="0"/>
              <a:t>27.06.2024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1B84F8A-3CC1-1C20-0A83-78A06B5AB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BC1D46A-4635-F484-C626-BDE3CBF84F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52AC7-96C0-4048-B8C6-76028E7619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041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4176FB20-C618-4FC0-7BD7-2E33E8AEB0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b="1"/>
              <a:t>                                     </a:t>
            </a:r>
            <a:r>
              <a:rPr lang="pl-PL" sz="1600" b="1" i="1"/>
              <a:t>Załącznik </a:t>
            </a:r>
            <a:r>
              <a:rPr lang="pl-PL" sz="1600" b="1" i="1" dirty="0"/>
              <a:t>nr 4 do </a:t>
            </a:r>
            <a:r>
              <a:rPr lang="pl-PL" sz="1600" b="1" i="1"/>
              <a:t>zapytania ofertowego</a:t>
            </a:r>
            <a:br>
              <a:rPr lang="pl-PL" sz="1600" dirty="0"/>
            </a:br>
            <a:br>
              <a:rPr lang="pl-PL" b="1" dirty="0"/>
            </a:br>
            <a:r>
              <a:rPr lang="pl-PL" b="1" dirty="0"/>
              <a:t>Zwierzętarnia SGGW- koncepcja wstępna</a:t>
            </a:r>
          </a:p>
        </p:txBody>
      </p:sp>
      <p:sp>
        <p:nvSpPr>
          <p:cNvPr id="5" name="Podtytuł 4">
            <a:extLst>
              <a:ext uri="{FF2B5EF4-FFF2-40B4-BE49-F238E27FC236}">
                <a16:creationId xmlns:a16="http://schemas.microsoft.com/office/drawing/2014/main" id="{EEA32D53-F5F5-B0B5-5982-838D071C31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4835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ECE10F34-D8C1-4818-EAC5-462E31D083B4}"/>
              </a:ext>
            </a:extLst>
          </p:cNvPr>
          <p:cNvSpPr txBox="1"/>
          <p:nvPr/>
        </p:nvSpPr>
        <p:spPr>
          <a:xfrm>
            <a:off x="560934" y="914400"/>
            <a:ext cx="10773015" cy="5173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400" b="1" dirty="0"/>
              <a:t>Proponowana poniżej koncepcja utworzenia Zwierzętarni SGGW ma na celu: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pl-PL" dirty="0"/>
              <a:t>Zabezpieczenia miejsca hodowli zwierząt laboratoryjnych/doświadczalnych, w tym unikatowych modeli własnych SGGW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pl-PL" dirty="0"/>
              <a:t>Stworzenie przestrzeni dla badaczy z różnych Instytutów oraz współpracujących z nimi jednostek naukowych do bezpiecznego i zgodnego z najnowszymi osiągnięciami naukowymi przeprowadzania doświadczeń z wykorzystaniem zwierząt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pl-PL" dirty="0"/>
              <a:t>Umożliwienie prowadzenia zajęć dydaktycznych, w których wymagana jest praca ze zwierzętami laboratoryjnymi/niewielkimi zwierzętami doświadczalnymi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pl-PL" dirty="0"/>
              <a:t>Zapewnienia właściwych warunków pracy personelowi zwierzętarni, przy jednoczesnym </a:t>
            </a:r>
            <a:r>
              <a:rPr lang="pl-PL" dirty="0" err="1"/>
              <a:t>poepszeniu</a:t>
            </a:r>
            <a:r>
              <a:rPr lang="pl-PL" dirty="0"/>
              <a:t> organizacji i efektywności pracy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pl-PL" dirty="0"/>
              <a:t>Zmniejszenie kosztów stałych (media, koszty zatrudnienia, serwis sprzętu).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88674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71167DBC-C5B5-BBD2-B4BC-03B58CB6F2E5}"/>
              </a:ext>
            </a:extLst>
          </p:cNvPr>
          <p:cNvSpPr txBox="1"/>
          <p:nvPr/>
        </p:nvSpPr>
        <p:spPr>
          <a:xfrm>
            <a:off x="991240" y="975872"/>
            <a:ext cx="1008145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Zaproponowano podział zwierzętarni na moduły funkcjonalne w zależności od utrzymywanych w nich zwierząt: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Ryby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Zwierzęta </a:t>
            </a:r>
            <a:r>
              <a:rPr lang="pl-PL" dirty="0" err="1"/>
              <a:t>dzikożyjące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Zwierzęta bezkręgowe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Przepiórki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Gryzonie laboratoryjne (część hodowlana)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Gryzonie laboratoryjne (część </a:t>
            </a:r>
            <a:r>
              <a:rPr lang="pl-PL" dirty="0" err="1"/>
              <a:t>doświadczalno</a:t>
            </a:r>
            <a:r>
              <a:rPr lang="pl-PL" dirty="0"/>
              <a:t> – dydaktyczna)</a:t>
            </a:r>
          </a:p>
          <a:p>
            <a:r>
              <a:rPr lang="pl-PL" dirty="0"/>
              <a:t>Dodatkowo wydzielono następujące moduły: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Centralna myjnia i </a:t>
            </a:r>
            <a:r>
              <a:rPr lang="pl-PL" dirty="0" err="1"/>
              <a:t>sterylizatornia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Pomieszczenia socjalne i magazynowe</a:t>
            </a:r>
          </a:p>
          <a:p>
            <a:r>
              <a:rPr lang="pl-PL" dirty="0"/>
              <a:t>Moduły można łączyć w dowolny sposób, w zależności od przyjętych rozwiązań architektonicznych.</a:t>
            </a:r>
          </a:p>
          <a:p>
            <a:r>
              <a:rPr lang="pl-PL" dirty="0"/>
              <a:t>Nie wskazywano konkretnej powierzchni poszczególnych modułów (będzie ona wynikała z przyjętego układu architektonicznego/konstrukcyjnego), wskazano jednak proponowaną zależność wielkości poszczególnych modułów zwierzęcych. Do wstępnych analiz można przyjąć, że powierzchnia „1” wynosi 500m2.</a:t>
            </a:r>
          </a:p>
          <a:p>
            <a:endParaRPr lang="pl-PL" dirty="0"/>
          </a:p>
          <a:p>
            <a:endParaRPr lang="pl-PL" dirty="0"/>
          </a:p>
          <a:p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2183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a 10">
            <a:extLst>
              <a:ext uri="{FF2B5EF4-FFF2-40B4-BE49-F238E27FC236}">
                <a16:creationId xmlns:a16="http://schemas.microsoft.com/office/drawing/2014/main" id="{4C89F75B-79FA-DE84-FBA1-E4BAC20BDC5A}"/>
              </a:ext>
            </a:extLst>
          </p:cNvPr>
          <p:cNvGrpSpPr/>
          <p:nvPr/>
        </p:nvGrpSpPr>
        <p:grpSpPr>
          <a:xfrm>
            <a:off x="622169" y="1159497"/>
            <a:ext cx="5473831" cy="4986779"/>
            <a:chOff x="1272619" y="1074656"/>
            <a:chExt cx="9285402" cy="4543719"/>
          </a:xfrm>
        </p:grpSpPr>
        <p:sp>
          <p:nvSpPr>
            <p:cNvPr id="2" name="Prostokąt 1">
              <a:extLst>
                <a:ext uri="{FF2B5EF4-FFF2-40B4-BE49-F238E27FC236}">
                  <a16:creationId xmlns:a16="http://schemas.microsoft.com/office/drawing/2014/main" id="{E40289D3-0C07-2A05-9FD7-90F008108943}"/>
                </a:ext>
              </a:extLst>
            </p:cNvPr>
            <p:cNvSpPr/>
            <p:nvPr/>
          </p:nvSpPr>
          <p:spPr>
            <a:xfrm>
              <a:off x="1272619" y="1074656"/>
              <a:ext cx="9285402" cy="454371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Prostokąt: zaokrąglone rogi 2">
              <a:extLst>
                <a:ext uri="{FF2B5EF4-FFF2-40B4-BE49-F238E27FC236}">
                  <a16:creationId xmlns:a16="http://schemas.microsoft.com/office/drawing/2014/main" id="{28CD517D-02B8-AEB2-4EB1-CFE40A9E1C4D}"/>
                </a:ext>
              </a:extLst>
            </p:cNvPr>
            <p:cNvSpPr/>
            <p:nvPr/>
          </p:nvSpPr>
          <p:spPr>
            <a:xfrm>
              <a:off x="1480009" y="1150070"/>
              <a:ext cx="3252247" cy="427976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Hodowla 1</a:t>
              </a:r>
            </a:p>
          </p:txBody>
        </p:sp>
        <p:sp>
          <p:nvSpPr>
            <p:cNvPr id="5" name="Prostokąt: zaokrąglone rogi 4">
              <a:extLst>
                <a:ext uri="{FF2B5EF4-FFF2-40B4-BE49-F238E27FC236}">
                  <a16:creationId xmlns:a16="http://schemas.microsoft.com/office/drawing/2014/main" id="{E4854138-E874-2EE6-0B8B-452149DEF1FC}"/>
                </a:ext>
              </a:extLst>
            </p:cNvPr>
            <p:cNvSpPr/>
            <p:nvPr/>
          </p:nvSpPr>
          <p:spPr>
            <a:xfrm>
              <a:off x="6994689" y="1150070"/>
              <a:ext cx="3365369" cy="289402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Hodowla 2</a:t>
              </a:r>
            </a:p>
          </p:txBody>
        </p:sp>
        <p:sp>
          <p:nvSpPr>
            <p:cNvPr id="6" name="Prostokąt: zaokrąglone rogi 5">
              <a:extLst>
                <a:ext uri="{FF2B5EF4-FFF2-40B4-BE49-F238E27FC236}">
                  <a16:creationId xmlns:a16="http://schemas.microsoft.com/office/drawing/2014/main" id="{EFC645C4-7928-77EE-F8FA-89033CBACAEA}"/>
                </a:ext>
              </a:extLst>
            </p:cNvPr>
            <p:cNvSpPr/>
            <p:nvPr/>
          </p:nvSpPr>
          <p:spPr>
            <a:xfrm>
              <a:off x="7022969" y="4232635"/>
              <a:ext cx="3252247" cy="112179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Kwarantanna</a:t>
              </a:r>
            </a:p>
          </p:txBody>
        </p:sp>
        <p:sp>
          <p:nvSpPr>
            <p:cNvPr id="7" name="Prostokąt: zaokrąglone rogi 6">
              <a:extLst>
                <a:ext uri="{FF2B5EF4-FFF2-40B4-BE49-F238E27FC236}">
                  <a16:creationId xmlns:a16="http://schemas.microsoft.com/office/drawing/2014/main" id="{1A977239-E4B4-1F94-7AD9-D1B814FF8020}"/>
                </a:ext>
              </a:extLst>
            </p:cNvPr>
            <p:cNvSpPr/>
            <p:nvPr/>
          </p:nvSpPr>
          <p:spPr>
            <a:xfrm>
              <a:off x="4892511" y="1239625"/>
              <a:ext cx="1904215" cy="1079369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/>
                <a:t>Pomieszczenia </a:t>
              </a:r>
              <a:r>
                <a:rPr lang="pl-PL" sz="1400" dirty="0" err="1"/>
                <a:t>socjalno</a:t>
              </a:r>
              <a:r>
                <a:rPr lang="pl-PL" sz="1400" dirty="0"/>
                <a:t> - biurowe</a:t>
              </a:r>
            </a:p>
          </p:txBody>
        </p:sp>
        <p:sp>
          <p:nvSpPr>
            <p:cNvPr id="8" name="Prostokąt: zaokrąglone rogi 7">
              <a:extLst>
                <a:ext uri="{FF2B5EF4-FFF2-40B4-BE49-F238E27FC236}">
                  <a16:creationId xmlns:a16="http://schemas.microsoft.com/office/drawing/2014/main" id="{83FDE0F3-0C47-F1DC-F0AE-5C2510215640}"/>
                </a:ext>
              </a:extLst>
            </p:cNvPr>
            <p:cNvSpPr/>
            <p:nvPr/>
          </p:nvSpPr>
          <p:spPr>
            <a:xfrm>
              <a:off x="4892511" y="2526384"/>
              <a:ext cx="1979629" cy="11783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/>
                <a:t>Pomieszczenie </a:t>
              </a:r>
              <a:r>
                <a:rPr lang="pl-PL" sz="1400" dirty="0" err="1"/>
                <a:t>laboratoryjno</a:t>
              </a:r>
              <a:r>
                <a:rPr lang="pl-PL" sz="1400" dirty="0"/>
                <a:t> - badawcze</a:t>
              </a:r>
            </a:p>
          </p:txBody>
        </p:sp>
        <p:sp>
          <p:nvSpPr>
            <p:cNvPr id="9" name="Prostokąt: zaokrąglone rogi 8">
              <a:extLst>
                <a:ext uri="{FF2B5EF4-FFF2-40B4-BE49-F238E27FC236}">
                  <a16:creationId xmlns:a16="http://schemas.microsoft.com/office/drawing/2014/main" id="{D9E22881-A118-7846-ABF7-9B75ED8E81D9}"/>
                </a:ext>
              </a:extLst>
            </p:cNvPr>
            <p:cNvSpPr/>
            <p:nvPr/>
          </p:nvSpPr>
          <p:spPr>
            <a:xfrm>
              <a:off x="4892511" y="3959258"/>
              <a:ext cx="1941922" cy="1310326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/>
                <a:t>Pomieszczenia techniczne</a:t>
              </a:r>
            </a:p>
          </p:txBody>
        </p:sp>
      </p:grp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1DE4917F-935A-B792-0D1B-B9E1AB1BA7DF}"/>
              </a:ext>
            </a:extLst>
          </p:cNvPr>
          <p:cNvSpPr txBox="1"/>
          <p:nvPr/>
        </p:nvSpPr>
        <p:spPr>
          <a:xfrm>
            <a:off x="527901" y="282804"/>
            <a:ext cx="1989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Moduł 1 – ryby (wielkość 2)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DA30D5FF-829A-EFF6-B345-A6F50A206F9D}"/>
              </a:ext>
            </a:extLst>
          </p:cNvPr>
          <p:cNvSpPr txBox="1"/>
          <p:nvPr/>
        </p:nvSpPr>
        <p:spPr>
          <a:xfrm>
            <a:off x="6677584" y="1812560"/>
            <a:ext cx="466941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Ze względu na obciążenie stropu (akwaria) moduł powinien być usytułowany na najniższej kondygnacji. W zależności od planowanego systemu uzdatniania wody należy rozważyć jego umiejscowienie np. w przyziemiu.</a:t>
            </a:r>
          </a:p>
          <a:p>
            <a:r>
              <a:rPr lang="pl-PL" sz="1400" dirty="0"/>
              <a:t>Moduł umożliwiający hodowlę i badanie różnych gatunków ryb słodkowodnych.</a:t>
            </a:r>
          </a:p>
          <a:p>
            <a:endParaRPr lang="pl-PL" sz="1400" dirty="0"/>
          </a:p>
          <a:p>
            <a:r>
              <a:rPr lang="pl-PL" sz="1400" dirty="0"/>
              <a:t>Wyposażenie: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Nowoczesne systemy utrzymania ryb laboratoryjnych, zapewniające właściwe parametry utrzymania zwierząt, precyzyjną kontrolę i łatwy dostęp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Inne systemy utrzymania dostosowane do gatunków;  hodowanych w jednostce; system do hodowli pokarmu żywego (np. </a:t>
            </a:r>
            <a:r>
              <a:rPr lang="pl-PL" sz="1400" dirty="0" err="1"/>
              <a:t>artemii</a:t>
            </a:r>
            <a:r>
              <a:rPr lang="pl-PL" sz="1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Pokój zabiegowy /</a:t>
            </a:r>
            <a:r>
              <a:rPr lang="pl-PL" sz="1400"/>
              <a:t>sala sekcyjna</a:t>
            </a:r>
            <a:endParaRPr lang="pl-PL" sz="1400" dirty="0"/>
          </a:p>
          <a:p>
            <a:endParaRPr lang="pl-PL" sz="1400" dirty="0"/>
          </a:p>
          <a:p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740373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194B32FB-CAFC-DD22-8211-44001DECC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877" y="0"/>
            <a:ext cx="11080245" cy="6858000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FBE64EF9-6CCD-128C-0903-23EA463E3401}"/>
              </a:ext>
            </a:extLst>
          </p:cNvPr>
          <p:cNvSpPr txBox="1"/>
          <p:nvPr/>
        </p:nvSpPr>
        <p:spPr>
          <a:xfrm>
            <a:off x="8936531" y="4595052"/>
            <a:ext cx="2866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Przykładowe systemy utrzymania ryb </a:t>
            </a:r>
            <a:r>
              <a:rPr lang="pl-PL" sz="1400" dirty="0" err="1"/>
              <a:t>danio</a:t>
            </a:r>
            <a:r>
              <a:rPr lang="pl-PL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4129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46E88402-3A3E-3229-43EF-C1A13D7FE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966" y="927099"/>
            <a:ext cx="5149846" cy="2501901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3EC3F539-57D4-F55D-42FD-7E8FFB82E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966" y="3769326"/>
            <a:ext cx="5149846" cy="2611548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22CAC1C-D864-663B-50F8-BA42F4A819BE}"/>
              </a:ext>
            </a:extLst>
          </p:cNvPr>
          <p:cNvSpPr txBox="1"/>
          <p:nvPr/>
        </p:nvSpPr>
        <p:spPr>
          <a:xfrm>
            <a:off x="7361304" y="1738001"/>
            <a:ext cx="36457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Wyposażenie: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Klatki, woliery lub inne stanowiska umożliwiające utrzymanie/hodowlę niewielkich zwierząt </a:t>
            </a:r>
            <a:r>
              <a:rPr lang="pl-PL" sz="1400" dirty="0" err="1"/>
              <a:t>dzikożyjących</a:t>
            </a:r>
            <a:r>
              <a:rPr lang="pl-PL" sz="1400" dirty="0"/>
              <a:t> i bezkręgowców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Zaplecze badawcze dostosowane do potrzeb prowadzonych eksperymentów, zawierające m.in.: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 Stanowiska mikroskopowe,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pokój badań behawioralnych,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pokój do wykonywania drobnych zabiegów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EA764AB-8134-6F12-8429-0C48CBA6D200}"/>
              </a:ext>
            </a:extLst>
          </p:cNvPr>
          <p:cNvSpPr txBox="1"/>
          <p:nvPr/>
        </p:nvSpPr>
        <p:spPr>
          <a:xfrm>
            <a:off x="653143" y="153681"/>
            <a:ext cx="5048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Moduły 2 i 3 – zwierzęta </a:t>
            </a:r>
            <a:r>
              <a:rPr lang="pl-PL" dirty="0" err="1"/>
              <a:t>dzikożyjące</a:t>
            </a:r>
            <a:r>
              <a:rPr lang="pl-PL" dirty="0"/>
              <a:t> i bezkręgowce (wielkość: po ½)</a:t>
            </a:r>
          </a:p>
        </p:txBody>
      </p:sp>
    </p:spTree>
    <p:extLst>
      <p:ext uri="{BB962C8B-B14F-4D97-AF65-F5344CB8AC3E}">
        <p14:creationId xmlns:p14="http://schemas.microsoft.com/office/powerpoint/2010/main" val="150002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A06B8EF4-83DE-9432-1405-4FB2B27E1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267" y="1009242"/>
            <a:ext cx="3995353" cy="5271207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357F384A-9B63-8229-B2F9-47AE7651AE69}"/>
              </a:ext>
            </a:extLst>
          </p:cNvPr>
          <p:cNvSpPr txBox="1"/>
          <p:nvPr/>
        </p:nvSpPr>
        <p:spPr>
          <a:xfrm>
            <a:off x="891348" y="299677"/>
            <a:ext cx="341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Moduł 4 – przepiórki (wielkość 1)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E8B28307-B1DB-D930-3A0F-3C0C3DEF4166}"/>
              </a:ext>
            </a:extLst>
          </p:cNvPr>
          <p:cNvSpPr txBox="1"/>
          <p:nvPr/>
        </p:nvSpPr>
        <p:spPr>
          <a:xfrm>
            <a:off x="6669742" y="2306017"/>
            <a:ext cx="45458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Moduł umożliwiający bezpieczną hodowlę przepiórki japońskiej zarówno w standardzie laboratoryjnym, jak i użytkowym.</a:t>
            </a:r>
          </a:p>
          <a:p>
            <a:r>
              <a:rPr lang="pl-PL" sz="1400" dirty="0"/>
              <a:t>Wyposażenie: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Klatki do chowu zbiorowego i indywidualnego ptaków w różnych standardach utrzymania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Inkubator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Stanowisko badawcze wyposażone w: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 komorę laminarną,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mikroskop,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podstawowe wyposażenie chirurgiczne,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 stanowisko do obserwacji behawioralnych</a:t>
            </a:r>
          </a:p>
        </p:txBody>
      </p:sp>
    </p:spTree>
    <p:extLst>
      <p:ext uri="{BB962C8B-B14F-4D97-AF65-F5344CB8AC3E}">
        <p14:creationId xmlns:p14="http://schemas.microsoft.com/office/powerpoint/2010/main" val="135264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034F7CF7-87BB-1C5F-BD80-06D9F2DAD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228" y="1141217"/>
            <a:ext cx="3996965" cy="4877223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D0DFCB2E-650C-E636-6209-971C57F3A935}"/>
              </a:ext>
            </a:extLst>
          </p:cNvPr>
          <p:cNvSpPr txBox="1"/>
          <p:nvPr/>
        </p:nvSpPr>
        <p:spPr>
          <a:xfrm>
            <a:off x="568618" y="391886"/>
            <a:ext cx="4656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Moduł 5 hodowla gryzoni laboratoryjnych (wielkość: 1) 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73CC159C-9F9C-D69A-5714-59ECF542514E}"/>
              </a:ext>
            </a:extLst>
          </p:cNvPr>
          <p:cNvSpPr txBox="1"/>
          <p:nvPr/>
        </p:nvSpPr>
        <p:spPr>
          <a:xfrm>
            <a:off x="5985862" y="576303"/>
            <a:ext cx="567850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Moduł umożliwiający hodowlę różnych gatunków gryzoni laboratoryjnych, a także królików</a:t>
            </a:r>
          </a:p>
          <a:p>
            <a:r>
              <a:rPr lang="pl-PL" sz="1400" dirty="0"/>
              <a:t>Wyposażenie: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Systemy umożliwiające bezpieczną hodowlę w standardzie higienicznym wskazanym przez eksperymentatorów (od CV II, przez SPF, SOPF do </a:t>
            </a:r>
            <a:r>
              <a:rPr lang="pl-PL" sz="1400" dirty="0" err="1"/>
              <a:t>germ</a:t>
            </a:r>
            <a:r>
              <a:rPr lang="pl-PL" sz="1400" dirty="0"/>
              <a:t> </a:t>
            </a:r>
            <a:r>
              <a:rPr lang="pl-PL" sz="1400" dirty="0" err="1"/>
              <a:t>free</a:t>
            </a:r>
            <a:r>
              <a:rPr lang="pl-PL" sz="1400" dirty="0"/>
              <a:t>);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Klatki konwencjonalne właściwe dla poszczególnych gatunków zwierząt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System klatek indywidualnie wentylowanych dla myszy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System klatek indywidualnie wentylowanych dla szczurów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Stacje wymiany klatek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 err="1"/>
              <a:t>Mikroizolatory</a:t>
            </a:r>
            <a:r>
              <a:rPr lang="pl-PL" sz="1400" dirty="0"/>
              <a:t> lub/i izolatory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Sala testowo – zabiegowa z podstawowym wyposażeniem do znakowania zwierząt, pobierana materiału, wykonywania testów niezbędnych do prowadzenia hodowli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Aparat do anestezji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Aparat do eutanazji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Komora laminarna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Podstawowe wyposażenie chirurgiczne</a:t>
            </a:r>
          </a:p>
        </p:txBody>
      </p:sp>
    </p:spTree>
    <p:extLst>
      <p:ext uri="{BB962C8B-B14F-4D97-AF65-F5344CB8AC3E}">
        <p14:creationId xmlns:p14="http://schemas.microsoft.com/office/powerpoint/2010/main" val="1700503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6B3A0533-CE26-D2AC-96E9-F196254BE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9260" y="1198709"/>
            <a:ext cx="2474260" cy="3271749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5EEF27EE-A20B-B89C-B81A-E3420E2EB4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074" y="576902"/>
            <a:ext cx="5411780" cy="4058836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DFD13D2A-626F-B5AE-23A1-7412F6C824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932" y="1052712"/>
            <a:ext cx="2601141" cy="4080222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132001C5-3573-8BB4-FFB6-76FFE6608AD9}"/>
              </a:ext>
            </a:extLst>
          </p:cNvPr>
          <p:cNvSpPr txBox="1"/>
          <p:nvPr/>
        </p:nvSpPr>
        <p:spPr>
          <a:xfrm>
            <a:off x="791455" y="5332719"/>
            <a:ext cx="2282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Regał z klatkami konwencjonalnymi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3D60F58F-2A08-5DED-6A0D-822294EDA05D}"/>
              </a:ext>
            </a:extLst>
          </p:cNvPr>
          <p:cNvSpPr txBox="1"/>
          <p:nvPr/>
        </p:nvSpPr>
        <p:spPr>
          <a:xfrm>
            <a:off x="4402951" y="5132934"/>
            <a:ext cx="3688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2 dwustronne regały IVC (po 200 klatek) podłączone do jednostki </a:t>
            </a:r>
            <a:r>
              <a:rPr lang="pl-PL" sz="1400" dirty="0" err="1"/>
              <a:t>nawiewczo</a:t>
            </a:r>
            <a:r>
              <a:rPr lang="pl-PL" sz="1400" dirty="0"/>
              <a:t> – wyciągowej; taki zestaw umożliwia jednoczesne utrzymanie do 2000 myszy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5DBEA212-EC82-41C0-BE87-0379BD651327}"/>
              </a:ext>
            </a:extLst>
          </p:cNvPr>
          <p:cNvSpPr txBox="1"/>
          <p:nvPr/>
        </p:nvSpPr>
        <p:spPr>
          <a:xfrm>
            <a:off x="9028739" y="5002306"/>
            <a:ext cx="27047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Stacja wymiany klatek zapewniająca bezpieczeństwo mikrobiologiczne podczas codziennej obsługi zwierząt utrzymywanych w systemach IVC lub izolatorach</a:t>
            </a:r>
          </a:p>
        </p:txBody>
      </p:sp>
    </p:spTree>
    <p:extLst>
      <p:ext uri="{BB962C8B-B14F-4D97-AF65-F5344CB8AC3E}">
        <p14:creationId xmlns:p14="http://schemas.microsoft.com/office/powerpoint/2010/main" val="3075244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6B45C696-CC45-44A8-4ACC-6D249459A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698" y="717575"/>
            <a:ext cx="4767485" cy="2456901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AFC767E7-8D3F-AE9C-BB34-D182178CA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250" y="3318236"/>
            <a:ext cx="4858933" cy="282219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EB27DCA7-BB8F-A877-89C5-8CF68A2E25D1}"/>
              </a:ext>
            </a:extLst>
          </p:cNvPr>
          <p:cNvSpPr txBox="1"/>
          <p:nvPr/>
        </p:nvSpPr>
        <p:spPr>
          <a:xfrm>
            <a:off x="6001230" y="905232"/>
            <a:ext cx="597049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400" dirty="0"/>
              <a:t>Moduł umożliwiający hodowlę różnych gatunków gryzoni laboratoryjnych, a także królików</a:t>
            </a:r>
          </a:p>
          <a:p>
            <a:r>
              <a:rPr lang="pl-PL" sz="1400" dirty="0"/>
              <a:t>Wyposażenie: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Systemy umożliwiające bezpieczne utrzymanie w standardzie higienicznym wskazanym przez eksperymentatorów (od CV II, przez SPF, SOPF do </a:t>
            </a:r>
            <a:r>
              <a:rPr lang="pl-PL" sz="1400" dirty="0" err="1"/>
              <a:t>germ</a:t>
            </a:r>
            <a:r>
              <a:rPr lang="pl-PL" sz="1400" dirty="0"/>
              <a:t> </a:t>
            </a:r>
            <a:r>
              <a:rPr lang="pl-PL" sz="1400" dirty="0" err="1"/>
              <a:t>free</a:t>
            </a:r>
            <a:r>
              <a:rPr lang="pl-PL" sz="1400" dirty="0"/>
              <a:t>);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Klatki konwencjonalne właściwe dla poszczególnych gatunków zwierząt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System klatek indywidualnie wentylowanych dla myszy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System klatek indywidualnie wentylowanych dla szczurów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Stacje wymiany klatek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 err="1"/>
              <a:t>Mikroizolatory</a:t>
            </a:r>
            <a:r>
              <a:rPr lang="pl-PL" sz="1400" dirty="0"/>
              <a:t> lub/i izolatory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Sale badawcze i diagnostyczno-  badawcze z wyposażeniem do pobierana materiału, wykonywania badań zgodnie z potrzebami eksperymentatorów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Aparat do anestezji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Aparat do eutanazji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Komory laminarna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Wyposażenie chirurgiczne wg potrzeb badaczy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Pokój do badań behawioralnych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Pokój do obrazowania in vivo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Wyposażenie do badań metabolicznych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400" dirty="0"/>
              <a:t>Możliwe jest wydzielenie osobnego pomieszczenia jako myjni sprzętu laboratoryjnego/chirurgicznego wyposażonej w myjkę, autoklaw, </a:t>
            </a:r>
            <a:r>
              <a:rPr lang="pl-PL" sz="1400" dirty="0" err="1"/>
              <a:t>wyprażarkę</a:t>
            </a:r>
            <a:r>
              <a:rPr lang="pl-PL" sz="1400" dirty="0"/>
              <a:t> itp..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C14A02E6-09D1-03CE-109A-547492E895D2}"/>
              </a:ext>
            </a:extLst>
          </p:cNvPr>
          <p:cNvSpPr txBox="1"/>
          <p:nvPr/>
        </p:nvSpPr>
        <p:spPr>
          <a:xfrm>
            <a:off x="637775" y="99892"/>
            <a:ext cx="7799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Moduł 6: gryzonie laboratoryjne i króliki – część </a:t>
            </a:r>
            <a:r>
              <a:rPr lang="pl-PL" dirty="0" err="1"/>
              <a:t>doświadczalno</a:t>
            </a:r>
            <a:r>
              <a:rPr lang="pl-PL" dirty="0"/>
              <a:t> – dydaktyczna (wielkość 1)</a:t>
            </a:r>
          </a:p>
        </p:txBody>
      </p:sp>
    </p:spTree>
    <p:extLst>
      <p:ext uri="{BB962C8B-B14F-4D97-AF65-F5344CB8AC3E}">
        <p14:creationId xmlns:p14="http://schemas.microsoft.com/office/powerpoint/2010/main" val="2144662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upa 23">
            <a:extLst>
              <a:ext uri="{FF2B5EF4-FFF2-40B4-BE49-F238E27FC236}">
                <a16:creationId xmlns:a16="http://schemas.microsoft.com/office/drawing/2014/main" id="{5B8142D0-32A4-2816-378C-B5A23603416C}"/>
              </a:ext>
            </a:extLst>
          </p:cNvPr>
          <p:cNvGrpSpPr/>
          <p:nvPr/>
        </p:nvGrpSpPr>
        <p:grpSpPr>
          <a:xfrm>
            <a:off x="631597" y="1068081"/>
            <a:ext cx="5533534" cy="4653990"/>
            <a:chOff x="848412" y="829559"/>
            <a:chExt cx="11623250" cy="4939645"/>
          </a:xfrm>
        </p:grpSpPr>
        <p:grpSp>
          <p:nvGrpSpPr>
            <p:cNvPr id="22" name="Grupa 21">
              <a:extLst>
                <a:ext uri="{FF2B5EF4-FFF2-40B4-BE49-F238E27FC236}">
                  <a16:creationId xmlns:a16="http://schemas.microsoft.com/office/drawing/2014/main" id="{1E723523-541D-9843-FD1B-1CADA64C77AA}"/>
                </a:ext>
              </a:extLst>
            </p:cNvPr>
            <p:cNvGrpSpPr/>
            <p:nvPr/>
          </p:nvGrpSpPr>
          <p:grpSpPr>
            <a:xfrm>
              <a:off x="848412" y="829559"/>
              <a:ext cx="11623250" cy="4939645"/>
              <a:chOff x="848412" y="829559"/>
              <a:chExt cx="10294070" cy="5618375"/>
            </a:xfrm>
          </p:grpSpPr>
          <p:sp>
            <p:nvSpPr>
              <p:cNvPr id="2" name="Prostokąt: zaokrąglone rogi 1">
                <a:extLst>
                  <a:ext uri="{FF2B5EF4-FFF2-40B4-BE49-F238E27FC236}">
                    <a16:creationId xmlns:a16="http://schemas.microsoft.com/office/drawing/2014/main" id="{192C117F-7366-057F-1B00-3328D96259AE}"/>
                  </a:ext>
                </a:extLst>
              </p:cNvPr>
              <p:cNvSpPr/>
              <p:nvPr/>
            </p:nvSpPr>
            <p:spPr>
              <a:xfrm>
                <a:off x="848412" y="829559"/>
                <a:ext cx="10294070" cy="5618375"/>
              </a:xfrm>
              <a:prstGeom prst="roundRect">
                <a:avLst/>
              </a:prstGeom>
              <a:no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  <p:sp>
            <p:nvSpPr>
              <p:cNvPr id="5" name="Prostokąt: zaokrąglone rogi 4">
                <a:extLst>
                  <a:ext uri="{FF2B5EF4-FFF2-40B4-BE49-F238E27FC236}">
                    <a16:creationId xmlns:a16="http://schemas.microsoft.com/office/drawing/2014/main" id="{E7726B3D-C9C6-CFA0-41EA-00AC8E89A50A}"/>
                  </a:ext>
                </a:extLst>
              </p:cNvPr>
              <p:cNvSpPr/>
              <p:nvPr/>
            </p:nvSpPr>
            <p:spPr>
              <a:xfrm>
                <a:off x="3261673" y="4402317"/>
                <a:ext cx="1668545" cy="204561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dirty="0"/>
                  <a:t>Autoklaw 2 (przelotowy)</a:t>
                </a:r>
              </a:p>
            </p:txBody>
          </p:sp>
          <p:sp>
            <p:nvSpPr>
              <p:cNvPr id="6" name="Prostokąt: zaokrąglone rogi 5">
                <a:extLst>
                  <a:ext uri="{FF2B5EF4-FFF2-40B4-BE49-F238E27FC236}">
                    <a16:creationId xmlns:a16="http://schemas.microsoft.com/office/drawing/2014/main" id="{1383669F-2515-889E-4BAC-385ECF69A621}"/>
                  </a:ext>
                </a:extLst>
              </p:cNvPr>
              <p:cNvSpPr/>
              <p:nvPr/>
            </p:nvSpPr>
            <p:spPr>
              <a:xfrm>
                <a:off x="5043338" y="4402317"/>
                <a:ext cx="1668545" cy="204561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dirty="0"/>
                  <a:t>Autoklaw 3 </a:t>
                </a:r>
                <a:r>
                  <a:rPr lang="pl-PL" sz="1600" dirty="0"/>
                  <a:t>(nieprzelotowy)</a:t>
                </a:r>
              </a:p>
            </p:txBody>
          </p:sp>
          <p:sp>
            <p:nvSpPr>
              <p:cNvPr id="7" name="Prostokąt: zaokrąglone rogi 6">
                <a:extLst>
                  <a:ext uri="{FF2B5EF4-FFF2-40B4-BE49-F238E27FC236}">
                    <a16:creationId xmlns:a16="http://schemas.microsoft.com/office/drawing/2014/main" id="{3BF08710-AA8C-6904-914D-B16DD756E211}"/>
                  </a:ext>
                </a:extLst>
              </p:cNvPr>
              <p:cNvSpPr/>
              <p:nvPr/>
            </p:nvSpPr>
            <p:spPr>
              <a:xfrm>
                <a:off x="7088957" y="4392892"/>
                <a:ext cx="3572758" cy="1970202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dirty="0"/>
                  <a:t>Myjnia do klatek /butelek/regałów</a:t>
                </a:r>
              </a:p>
            </p:txBody>
          </p:sp>
          <p:sp>
            <p:nvSpPr>
              <p:cNvPr id="3" name="Prostokąt: zaokrąglone rogi 2">
                <a:extLst>
                  <a:ext uri="{FF2B5EF4-FFF2-40B4-BE49-F238E27FC236}">
                    <a16:creationId xmlns:a16="http://schemas.microsoft.com/office/drawing/2014/main" id="{75C064D9-BB34-E2E1-FA5C-798149562308}"/>
                  </a:ext>
                </a:extLst>
              </p:cNvPr>
              <p:cNvSpPr/>
              <p:nvPr/>
            </p:nvSpPr>
            <p:spPr>
              <a:xfrm>
                <a:off x="1480009" y="4402317"/>
                <a:ext cx="1668544" cy="2045617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Autoklaw 1 (przelotowy)</a:t>
                </a:r>
              </a:p>
            </p:txBody>
          </p:sp>
          <p:sp>
            <p:nvSpPr>
              <p:cNvPr id="12" name="Prostokąt: zaokrąglone rogi 11">
                <a:extLst>
                  <a:ext uri="{FF2B5EF4-FFF2-40B4-BE49-F238E27FC236}">
                    <a16:creationId xmlns:a16="http://schemas.microsoft.com/office/drawing/2014/main" id="{89C44152-499F-F34C-6CB0-EBD1EA26337F}"/>
                  </a:ext>
                </a:extLst>
              </p:cNvPr>
              <p:cNvSpPr/>
              <p:nvPr/>
            </p:nvSpPr>
            <p:spPr>
              <a:xfrm>
                <a:off x="3261673" y="4392892"/>
                <a:ext cx="1668545" cy="204561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Autoklaw 2 (przelotowy)</a:t>
                </a:r>
              </a:p>
            </p:txBody>
          </p:sp>
          <p:sp>
            <p:nvSpPr>
              <p:cNvPr id="13" name="Prostokąt: zaokrąglone rogi 12">
                <a:extLst>
                  <a:ext uri="{FF2B5EF4-FFF2-40B4-BE49-F238E27FC236}">
                    <a16:creationId xmlns:a16="http://schemas.microsoft.com/office/drawing/2014/main" id="{31CEABB3-D77F-4E89-07A5-B11845612892}"/>
                  </a:ext>
                </a:extLst>
              </p:cNvPr>
              <p:cNvSpPr/>
              <p:nvPr/>
            </p:nvSpPr>
            <p:spPr>
              <a:xfrm>
                <a:off x="5043338" y="4392892"/>
                <a:ext cx="1668545" cy="204561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Autoklaw 3 (nieprzelotowy)</a:t>
                </a:r>
              </a:p>
            </p:txBody>
          </p:sp>
          <p:sp>
            <p:nvSpPr>
              <p:cNvPr id="14" name="Prostokąt: zaokrąglone rogi 13">
                <a:extLst>
                  <a:ext uri="{FF2B5EF4-FFF2-40B4-BE49-F238E27FC236}">
                    <a16:creationId xmlns:a16="http://schemas.microsoft.com/office/drawing/2014/main" id="{8C0AB296-FCC1-D126-A21A-6DF4B8903D1B}"/>
                  </a:ext>
                </a:extLst>
              </p:cNvPr>
              <p:cNvSpPr/>
              <p:nvPr/>
            </p:nvSpPr>
            <p:spPr>
              <a:xfrm>
                <a:off x="7088957" y="4383467"/>
                <a:ext cx="3572758" cy="1970202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Myjnia do klatek /butelek/regałów</a:t>
                </a:r>
              </a:p>
            </p:txBody>
          </p:sp>
          <p:sp>
            <p:nvSpPr>
              <p:cNvPr id="17" name="Prostokąt: zaokrąglone rogi 16">
                <a:extLst>
                  <a:ext uri="{FF2B5EF4-FFF2-40B4-BE49-F238E27FC236}">
                    <a16:creationId xmlns:a16="http://schemas.microsoft.com/office/drawing/2014/main" id="{54E6E6B8-D173-4C72-D85A-FA03B02F63E5}"/>
                  </a:ext>
                </a:extLst>
              </p:cNvPr>
              <p:cNvSpPr/>
              <p:nvPr/>
            </p:nvSpPr>
            <p:spPr>
              <a:xfrm>
                <a:off x="3547525" y="1036950"/>
                <a:ext cx="4392891" cy="1216058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Strefa mycia ręcznego</a:t>
                </a:r>
              </a:p>
            </p:txBody>
          </p:sp>
          <p:sp>
            <p:nvSpPr>
              <p:cNvPr id="21" name="Prostokąt: zaokrąglone rogi 20">
                <a:extLst>
                  <a:ext uri="{FF2B5EF4-FFF2-40B4-BE49-F238E27FC236}">
                    <a16:creationId xmlns:a16="http://schemas.microsoft.com/office/drawing/2014/main" id="{70798876-5024-32A0-F0F2-75BEAC7F8D6A}"/>
                  </a:ext>
                </a:extLst>
              </p:cNvPr>
              <p:cNvSpPr/>
              <p:nvPr/>
            </p:nvSpPr>
            <p:spPr>
              <a:xfrm>
                <a:off x="8447939" y="1036950"/>
                <a:ext cx="2187017" cy="1216058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sz="1200" dirty="0"/>
                  <a:t>Krótkotrwałe przechowywanie odpadów</a:t>
                </a:r>
              </a:p>
            </p:txBody>
          </p:sp>
        </p:grpSp>
        <p:pic>
          <p:nvPicPr>
            <p:cNvPr id="23" name="Obraz 22">
              <a:extLst>
                <a:ext uri="{FF2B5EF4-FFF2-40B4-BE49-F238E27FC236}">
                  <a16:creationId xmlns:a16="http://schemas.microsoft.com/office/drawing/2014/main" id="{9DBB74AA-E3F7-BB03-D6E4-15FA866BB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38648" y="1011896"/>
              <a:ext cx="1883986" cy="676715"/>
            </a:xfrm>
            <a:prstGeom prst="rect">
              <a:avLst/>
            </a:prstGeom>
          </p:spPr>
        </p:pic>
      </p:grp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C81E768D-9F60-3B83-C1E7-4DA7CD766ED5}"/>
              </a:ext>
            </a:extLst>
          </p:cNvPr>
          <p:cNvSpPr txBox="1"/>
          <p:nvPr/>
        </p:nvSpPr>
        <p:spPr>
          <a:xfrm>
            <a:off x="822192" y="238205"/>
            <a:ext cx="4771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Centralna myjnia i </a:t>
            </a:r>
            <a:r>
              <a:rPr lang="pl-PL" dirty="0" err="1"/>
              <a:t>sterylizatornia</a:t>
            </a:r>
            <a:endParaRPr lang="pl-PL" dirty="0"/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01C23940-A2F7-B3B6-7CCB-38A4FF0CEA54}"/>
              </a:ext>
            </a:extLst>
          </p:cNvPr>
          <p:cNvSpPr txBox="1"/>
          <p:nvPr/>
        </p:nvSpPr>
        <p:spPr>
          <a:xfrm>
            <a:off x="7263614" y="1503989"/>
            <a:ext cx="395727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Ze względu na konieczność bezpiecznego przesyłania sprzętu do stref czystych konieczne bezpośrednie dojście do korytarza/ciągu transportowego czystego.</a:t>
            </a:r>
          </a:p>
          <a:p>
            <a:r>
              <a:rPr lang="pl-PL" sz="1400" dirty="0"/>
              <a:t>Wyposażona w: autoklawy przelotowe i nieprzelotowe, myjnię/myjnie umożliwiającą efektywne czyszczenie sprzętu hodowlanego ze wszystkich modułów zwierzęcych;</a:t>
            </a:r>
          </a:p>
          <a:p>
            <a:r>
              <a:rPr lang="pl-PL" sz="1400" dirty="0"/>
              <a:t>Stację usuwania ściółki dla bezpieczeństwa pracowników</a:t>
            </a:r>
          </a:p>
          <a:p>
            <a:r>
              <a:rPr lang="pl-PL" sz="1400" dirty="0"/>
              <a:t>Strefę mycia ręcznego</a:t>
            </a:r>
          </a:p>
          <a:p>
            <a:r>
              <a:rPr lang="pl-PL" sz="1400" dirty="0"/>
              <a:t>Magazyn krótkotrwałego przechowywania odpadów</a:t>
            </a:r>
          </a:p>
          <a:p>
            <a:r>
              <a:rPr lang="pl-PL" sz="1400" dirty="0"/>
              <a:t>Możliwe jest wydzielenie dodatkowej części jako myjni sprzętu laboratoryjnego (szkło, narzędzia chirurgiczne)</a:t>
            </a:r>
          </a:p>
        </p:txBody>
      </p:sp>
    </p:spTree>
    <p:extLst>
      <p:ext uri="{BB962C8B-B14F-4D97-AF65-F5344CB8AC3E}">
        <p14:creationId xmlns:p14="http://schemas.microsoft.com/office/powerpoint/2010/main" val="392606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E3310856-054B-AC35-8079-311F92533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01" y="527724"/>
            <a:ext cx="2218772" cy="2566412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4A875ADF-4395-1691-991F-B81785B76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802" y="2966590"/>
            <a:ext cx="4343226" cy="3263794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3ABB9F3E-9FCC-422D-1786-31F4E3136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086" y="544790"/>
            <a:ext cx="2771775" cy="238125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12CC1F6F-8199-E9F3-3E9E-9B185222F8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3359" y="2825194"/>
            <a:ext cx="3084473" cy="331779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C9686655-FCBD-1117-9A50-B0D5750F3684}"/>
              </a:ext>
            </a:extLst>
          </p:cNvPr>
          <p:cNvSpPr txBox="1"/>
          <p:nvPr/>
        </p:nvSpPr>
        <p:spPr>
          <a:xfrm>
            <a:off x="3096666" y="2274474"/>
            <a:ext cx="20516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Typowa myjnia do klatek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4C306259-CCC1-F364-CCE3-759C63AAAC27}"/>
              </a:ext>
            </a:extLst>
          </p:cNvPr>
          <p:cNvSpPr txBox="1"/>
          <p:nvPr/>
        </p:nvSpPr>
        <p:spPr>
          <a:xfrm>
            <a:off x="4310743" y="5378824"/>
            <a:ext cx="2850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Wysokowydajna myjnia do regałów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A9F887CE-6CCD-D378-1EEB-EF6ED1D0BB4B}"/>
              </a:ext>
            </a:extLst>
          </p:cNvPr>
          <p:cNvSpPr txBox="1"/>
          <p:nvPr/>
        </p:nvSpPr>
        <p:spPr>
          <a:xfrm>
            <a:off x="8291072" y="2013217"/>
            <a:ext cx="2635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System czyszczenia i napełniania butelek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E1E187DF-569E-3256-4BF8-3D3F94E21090}"/>
              </a:ext>
            </a:extLst>
          </p:cNvPr>
          <p:cNvSpPr txBox="1"/>
          <p:nvPr/>
        </p:nvSpPr>
        <p:spPr>
          <a:xfrm>
            <a:off x="9608884" y="4764101"/>
            <a:ext cx="2023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Autoklaw nieprzelotowy</a:t>
            </a:r>
          </a:p>
        </p:txBody>
      </p:sp>
    </p:spTree>
    <p:extLst>
      <p:ext uri="{BB962C8B-B14F-4D97-AF65-F5344CB8AC3E}">
        <p14:creationId xmlns:p14="http://schemas.microsoft.com/office/powerpoint/2010/main" val="3227415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a 10">
            <a:extLst>
              <a:ext uri="{FF2B5EF4-FFF2-40B4-BE49-F238E27FC236}">
                <a16:creationId xmlns:a16="http://schemas.microsoft.com/office/drawing/2014/main" id="{063CDC51-99FE-8202-5DF3-9389FCDBF31E}"/>
              </a:ext>
            </a:extLst>
          </p:cNvPr>
          <p:cNvGrpSpPr/>
          <p:nvPr/>
        </p:nvGrpSpPr>
        <p:grpSpPr>
          <a:xfrm>
            <a:off x="1084082" y="895546"/>
            <a:ext cx="6231118" cy="5354425"/>
            <a:chOff x="1084082" y="895546"/>
            <a:chExt cx="9766170" cy="5354425"/>
          </a:xfrm>
        </p:grpSpPr>
        <p:sp>
          <p:nvSpPr>
            <p:cNvPr id="2" name="Prostokąt: zaokrąglone rogi 1">
              <a:extLst>
                <a:ext uri="{FF2B5EF4-FFF2-40B4-BE49-F238E27FC236}">
                  <a16:creationId xmlns:a16="http://schemas.microsoft.com/office/drawing/2014/main" id="{BB73430E-3160-D63D-3D41-C32B38C0476B}"/>
                </a:ext>
              </a:extLst>
            </p:cNvPr>
            <p:cNvSpPr/>
            <p:nvPr/>
          </p:nvSpPr>
          <p:spPr>
            <a:xfrm>
              <a:off x="1084082" y="895546"/>
              <a:ext cx="9766170" cy="5354425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Prostokąt: zaokrąglone rogi 2">
              <a:extLst>
                <a:ext uri="{FF2B5EF4-FFF2-40B4-BE49-F238E27FC236}">
                  <a16:creationId xmlns:a16="http://schemas.microsoft.com/office/drawing/2014/main" id="{F728AC19-17AD-795B-F908-6DD10D612D2F}"/>
                </a:ext>
              </a:extLst>
            </p:cNvPr>
            <p:cNvSpPr/>
            <p:nvPr/>
          </p:nvSpPr>
          <p:spPr>
            <a:xfrm>
              <a:off x="1602557" y="1093509"/>
              <a:ext cx="1536569" cy="193249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/>
                <a:t>Pomieszczenie</a:t>
              </a:r>
              <a:r>
                <a:rPr lang="pl-PL" sz="1600" dirty="0"/>
                <a:t> </a:t>
              </a:r>
              <a:r>
                <a:rPr lang="pl-PL" sz="1200" dirty="0"/>
                <a:t>socjalne</a:t>
              </a:r>
            </a:p>
          </p:txBody>
        </p:sp>
        <p:pic>
          <p:nvPicPr>
            <p:cNvPr id="4" name="Obraz 3">
              <a:extLst>
                <a:ext uri="{FF2B5EF4-FFF2-40B4-BE49-F238E27FC236}">
                  <a16:creationId xmlns:a16="http://schemas.microsoft.com/office/drawing/2014/main" id="{C91E13F1-F625-51AE-0072-96BDEB087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73075" y="1087359"/>
              <a:ext cx="1554615" cy="1944793"/>
            </a:xfrm>
            <a:prstGeom prst="rect">
              <a:avLst/>
            </a:prstGeom>
          </p:spPr>
        </p:pic>
        <p:pic>
          <p:nvPicPr>
            <p:cNvPr id="5" name="Obraz 4">
              <a:extLst>
                <a:ext uri="{FF2B5EF4-FFF2-40B4-BE49-F238E27FC236}">
                  <a16:creationId xmlns:a16="http://schemas.microsoft.com/office/drawing/2014/main" id="{5C745FD4-0A21-049C-59D6-C195FF523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61639" y="1087359"/>
              <a:ext cx="1554615" cy="1944793"/>
            </a:xfrm>
            <a:prstGeom prst="rect">
              <a:avLst/>
            </a:prstGeom>
          </p:spPr>
        </p:pic>
        <p:sp>
          <p:nvSpPr>
            <p:cNvPr id="6" name="Prostokąt: zaokrąglone rogi 5">
              <a:extLst>
                <a:ext uri="{FF2B5EF4-FFF2-40B4-BE49-F238E27FC236}">
                  <a16:creationId xmlns:a16="http://schemas.microsoft.com/office/drawing/2014/main" id="{D24D1953-CD70-5EEF-2E4B-4473AC808945}"/>
                </a:ext>
              </a:extLst>
            </p:cNvPr>
            <p:cNvSpPr/>
            <p:nvPr/>
          </p:nvSpPr>
          <p:spPr>
            <a:xfrm>
              <a:off x="6680057" y="1093509"/>
              <a:ext cx="3909386" cy="193249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Szatnia</a:t>
              </a:r>
            </a:p>
          </p:txBody>
        </p:sp>
        <p:sp>
          <p:nvSpPr>
            <p:cNvPr id="7" name="Prostokąt: zaokrąglone rogi 6">
              <a:extLst>
                <a:ext uri="{FF2B5EF4-FFF2-40B4-BE49-F238E27FC236}">
                  <a16:creationId xmlns:a16="http://schemas.microsoft.com/office/drawing/2014/main" id="{D18194B9-5634-2073-282B-3E660EA43F9F}"/>
                </a:ext>
              </a:extLst>
            </p:cNvPr>
            <p:cNvSpPr/>
            <p:nvPr/>
          </p:nvSpPr>
          <p:spPr>
            <a:xfrm>
              <a:off x="1602557" y="4194928"/>
              <a:ext cx="1536569" cy="1932495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/>
                <a:t>magazyn</a:t>
              </a:r>
            </a:p>
          </p:txBody>
        </p:sp>
        <p:pic>
          <p:nvPicPr>
            <p:cNvPr id="8" name="Obraz 7">
              <a:extLst>
                <a:ext uri="{FF2B5EF4-FFF2-40B4-BE49-F238E27FC236}">
                  <a16:creationId xmlns:a16="http://schemas.microsoft.com/office/drawing/2014/main" id="{94D191B6-BA52-C98A-9940-DF7537308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9172" y="4182630"/>
              <a:ext cx="1548518" cy="1944793"/>
            </a:xfrm>
            <a:prstGeom prst="rect">
              <a:avLst/>
            </a:prstGeom>
          </p:spPr>
        </p:pic>
        <p:pic>
          <p:nvPicPr>
            <p:cNvPr id="9" name="Obraz 8">
              <a:extLst>
                <a:ext uri="{FF2B5EF4-FFF2-40B4-BE49-F238E27FC236}">
                  <a16:creationId xmlns:a16="http://schemas.microsoft.com/office/drawing/2014/main" id="{A9494A74-A17B-449B-3D26-D682310DBC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61639" y="4182629"/>
              <a:ext cx="1548518" cy="1944793"/>
            </a:xfrm>
            <a:prstGeom prst="rect">
              <a:avLst/>
            </a:prstGeom>
          </p:spPr>
        </p:pic>
        <p:sp>
          <p:nvSpPr>
            <p:cNvPr id="10" name="Prostokąt: zaokrąglone rogi 9">
              <a:extLst>
                <a:ext uri="{FF2B5EF4-FFF2-40B4-BE49-F238E27FC236}">
                  <a16:creationId xmlns:a16="http://schemas.microsoft.com/office/drawing/2014/main" id="{675A6428-422D-C977-B452-1EF34D3301DA}"/>
                </a:ext>
              </a:extLst>
            </p:cNvPr>
            <p:cNvSpPr/>
            <p:nvPr/>
          </p:nvSpPr>
          <p:spPr>
            <a:xfrm>
              <a:off x="6834433" y="4194928"/>
              <a:ext cx="3685880" cy="1932494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Bank tkanek</a:t>
              </a:r>
            </a:p>
          </p:txBody>
        </p:sp>
      </p:grp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D240C71-E0A9-FB8C-8FD4-9FEACAF24846}"/>
              </a:ext>
            </a:extLst>
          </p:cNvPr>
          <p:cNvSpPr txBox="1"/>
          <p:nvPr/>
        </p:nvSpPr>
        <p:spPr>
          <a:xfrm>
            <a:off x="776087" y="145997"/>
            <a:ext cx="733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Pomieszczenia </a:t>
            </a:r>
            <a:r>
              <a:rPr lang="pl-PL" dirty="0" err="1"/>
              <a:t>socjalno</a:t>
            </a:r>
            <a:r>
              <a:rPr lang="pl-PL" dirty="0"/>
              <a:t> - biurowe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E115448B-6510-244A-DDE2-E33CB32A1492}"/>
              </a:ext>
            </a:extLst>
          </p:cNvPr>
          <p:cNvSpPr txBox="1"/>
          <p:nvPr/>
        </p:nvSpPr>
        <p:spPr>
          <a:xfrm>
            <a:off x="8045183" y="2010341"/>
            <a:ext cx="34731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Moduł zawiera pomieszczenia </a:t>
            </a:r>
            <a:r>
              <a:rPr lang="pl-PL" sz="1400" dirty="0" err="1"/>
              <a:t>socjalno</a:t>
            </a:r>
            <a:r>
              <a:rPr lang="pl-PL" sz="1400" dirty="0"/>
              <a:t> -  biurowe dla pracowników jednostki, ale także szatnię dostępną dla eksperymentatorów.</a:t>
            </a:r>
          </a:p>
          <a:p>
            <a:r>
              <a:rPr lang="pl-PL" sz="1400" dirty="0"/>
              <a:t>Na poziomie tym przewidziano: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 magazyny centralne (paszy, ściółki, sprzętu)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 bank tkanek wyposażony w zamrażarki niskotemperaturowe i/lub system chłodzenia w ciekłym azocie </a:t>
            </a:r>
          </a:p>
        </p:txBody>
      </p:sp>
    </p:spTree>
    <p:extLst>
      <p:ext uri="{BB962C8B-B14F-4D97-AF65-F5344CB8AC3E}">
        <p14:creationId xmlns:p14="http://schemas.microsoft.com/office/powerpoint/2010/main" val="70545753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917</Words>
  <Application>Microsoft Office PowerPoint</Application>
  <PresentationFormat>Panoramiczny</PresentationFormat>
  <Paragraphs>118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Motyw pakietu Office</vt:lpstr>
      <vt:lpstr>                                     Załącznik nr 4 do zapytania ofertowego  Zwierzętarnia SGGW- koncepcja wstępna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Marta Gajewska</dc:creator>
  <cp:lastModifiedBy>Mieczysław Pawlęga</cp:lastModifiedBy>
  <cp:revision>8</cp:revision>
  <dcterms:created xsi:type="dcterms:W3CDTF">2023-06-07T07:41:17Z</dcterms:created>
  <dcterms:modified xsi:type="dcterms:W3CDTF">2024-06-27T10:52:04Z</dcterms:modified>
</cp:coreProperties>
</file>